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8"/>
  </p:notesMasterIdLst>
  <p:sldIdLst>
    <p:sldId id="259" r:id="rId2"/>
    <p:sldId id="260" r:id="rId3"/>
    <p:sldId id="262" r:id="rId4"/>
    <p:sldId id="290" r:id="rId5"/>
    <p:sldId id="292" r:id="rId6"/>
    <p:sldId id="293" r:id="rId7"/>
    <p:sldId id="280" r:id="rId8"/>
    <p:sldId id="294" r:id="rId9"/>
    <p:sldId id="298" r:id="rId10"/>
    <p:sldId id="295" r:id="rId11"/>
    <p:sldId id="296" r:id="rId12"/>
    <p:sldId id="297" r:id="rId13"/>
    <p:sldId id="286" r:id="rId14"/>
    <p:sldId id="285" r:id="rId15"/>
    <p:sldId id="287" r:id="rId16"/>
    <p:sldId id="273" r:id="rId17"/>
    <p:sldId id="284" r:id="rId18"/>
    <p:sldId id="274" r:id="rId19"/>
    <p:sldId id="264" r:id="rId20"/>
    <p:sldId id="269" r:id="rId21"/>
    <p:sldId id="276" r:id="rId22"/>
    <p:sldId id="268" r:id="rId23"/>
    <p:sldId id="267" r:id="rId24"/>
    <p:sldId id="266" r:id="rId25"/>
    <p:sldId id="265" r:id="rId26"/>
    <p:sldId id="28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EE4EB5-5892-4989-886E-A10E9652A98D}" type="datetimeFigureOut">
              <a:rPr lang="en-US" smtClean="0"/>
              <a:t>2/15/2014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E98BC8-FBBB-48E6-9D6E-C6A4DFCE2BF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B89E09B-BB20-40BD-8E28-D7F8A9ACAF3B}" type="datetime1">
              <a:rPr lang="en-US" smtClean="0"/>
              <a:t>2/15/2014</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t>Gharda Institute of Technology</a:t>
            </a:r>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AE9095E-7F55-43EC-9CC5-165FD066873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F94D72-96E6-4E62-AEFF-1FA9E8A2EEC0}" type="datetime1">
              <a:rPr lang="en-US" smtClean="0"/>
              <a:t>2/15/2014</a:t>
            </a:fld>
            <a:endParaRPr lang="en-US" dirty="0"/>
          </a:p>
        </p:txBody>
      </p:sp>
      <p:sp>
        <p:nvSpPr>
          <p:cNvPr id="5" name="Footer Placeholder 4"/>
          <p:cNvSpPr>
            <a:spLocks noGrp="1"/>
          </p:cNvSpPr>
          <p:nvPr>
            <p:ph type="ftr" sz="quarter" idx="11"/>
          </p:nvPr>
        </p:nvSpPr>
        <p:spPr/>
        <p:txBody>
          <a:bodyPr/>
          <a:lstStyle/>
          <a:p>
            <a:r>
              <a:rPr lang="en-US" smtClean="0"/>
              <a:t>Gharda Institute of Technology</a:t>
            </a:r>
            <a:endParaRPr lang="en-US" dirty="0"/>
          </a:p>
        </p:txBody>
      </p:sp>
      <p:sp>
        <p:nvSpPr>
          <p:cNvPr id="6" name="Slide Number Placeholder 5"/>
          <p:cNvSpPr>
            <a:spLocks noGrp="1"/>
          </p:cNvSpPr>
          <p:nvPr>
            <p:ph type="sldNum" sz="quarter" idx="12"/>
          </p:nvPr>
        </p:nvSpPr>
        <p:spPr/>
        <p:txBody>
          <a:bodyPr/>
          <a:lstStyle/>
          <a:p>
            <a:fld id="{8AE9095E-7F55-43EC-9CC5-165FD066873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0D37300-8600-46B9-86EA-C2980555C964}" type="datetime1">
              <a:rPr lang="en-US" smtClean="0"/>
              <a:t>2/15/2014</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r>
              <a:rPr lang="en-US" smtClean="0"/>
              <a:t>Gharda Institute of Technology</a:t>
            </a:r>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AE9095E-7F55-43EC-9CC5-165FD066873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4636B65-28C9-4E1B-9F61-4D9E00070BAC}" type="datetime1">
              <a:rPr lang="en-US" smtClean="0"/>
              <a:t>2/15/2014</a:t>
            </a:fld>
            <a:endParaRPr lang="en-US" dirty="0"/>
          </a:p>
        </p:txBody>
      </p:sp>
      <p:sp>
        <p:nvSpPr>
          <p:cNvPr id="5" name="Footer Placeholder 4"/>
          <p:cNvSpPr>
            <a:spLocks noGrp="1"/>
          </p:cNvSpPr>
          <p:nvPr>
            <p:ph type="ftr" sz="quarter" idx="11"/>
          </p:nvPr>
        </p:nvSpPr>
        <p:spPr/>
        <p:txBody>
          <a:bodyPr/>
          <a:lstStyle/>
          <a:p>
            <a:r>
              <a:rPr lang="en-US" smtClean="0"/>
              <a:t>Gharda Institute of Technology</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AE9095E-7F55-43EC-9CC5-165FD0668730}"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BE38ABE-5EC8-41C5-AB1F-11A7CAAB3525}" type="datetime1">
              <a:rPr lang="en-US" smtClean="0"/>
              <a:t>2/15/2014</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AE9095E-7F55-43EC-9CC5-165FD0668730}" type="slidenum">
              <a:rPr lang="en-US" smtClean="0"/>
              <a:pPr/>
              <a:t>‹#›</a:t>
            </a:fld>
            <a:endParaRPr lang="en-US" dirty="0"/>
          </a:p>
        </p:txBody>
      </p:sp>
      <p:sp>
        <p:nvSpPr>
          <p:cNvPr id="14" name="Footer Placeholder 13"/>
          <p:cNvSpPr>
            <a:spLocks noGrp="1"/>
          </p:cNvSpPr>
          <p:nvPr>
            <p:ph type="ftr" sz="quarter" idx="12"/>
          </p:nvPr>
        </p:nvSpPr>
        <p:spPr/>
        <p:txBody>
          <a:bodyPr/>
          <a:lstStyle/>
          <a:p>
            <a:r>
              <a:rPr lang="en-US" smtClean="0"/>
              <a:t>Gharda Institute of Technology</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F6EF23F-FDFB-4448-A8B9-E82A5B497B44}" type="datetime1">
              <a:rPr lang="en-US" smtClean="0"/>
              <a:t>2/15/2014</a:t>
            </a:fld>
            <a:endParaRPr lang="en-US" dirty="0"/>
          </a:p>
        </p:txBody>
      </p:sp>
      <p:sp>
        <p:nvSpPr>
          <p:cNvPr id="10" name="Slide Number Placeholder 9"/>
          <p:cNvSpPr>
            <a:spLocks noGrp="1"/>
          </p:cNvSpPr>
          <p:nvPr>
            <p:ph type="sldNum" sz="quarter" idx="16"/>
          </p:nvPr>
        </p:nvSpPr>
        <p:spPr/>
        <p:txBody>
          <a:bodyPr rtlCol="0"/>
          <a:lstStyle/>
          <a:p>
            <a:fld id="{8AE9095E-7F55-43EC-9CC5-165FD0668730}" type="slidenum">
              <a:rPr lang="en-US" smtClean="0"/>
              <a:pPr/>
              <a:t>‹#›</a:t>
            </a:fld>
            <a:endParaRPr lang="en-US" dirty="0"/>
          </a:p>
        </p:txBody>
      </p:sp>
      <p:sp>
        <p:nvSpPr>
          <p:cNvPr id="12" name="Footer Placeholder 11"/>
          <p:cNvSpPr>
            <a:spLocks noGrp="1"/>
          </p:cNvSpPr>
          <p:nvPr>
            <p:ph type="ftr" sz="quarter" idx="17"/>
          </p:nvPr>
        </p:nvSpPr>
        <p:spPr/>
        <p:txBody>
          <a:bodyPr rtlCol="0"/>
          <a:lstStyle/>
          <a:p>
            <a:r>
              <a:rPr lang="en-US" smtClean="0"/>
              <a:t>Gharda Institute of Technology</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71DD0932-EEF4-4D43-B494-A5E14439700C}" type="datetime1">
              <a:rPr lang="en-US" smtClean="0"/>
              <a:t>2/15/2014</a:t>
            </a:fld>
            <a:endParaRPr lang="en-US" dirty="0"/>
          </a:p>
        </p:txBody>
      </p:sp>
      <p:sp>
        <p:nvSpPr>
          <p:cNvPr id="12" name="Slide Number Placeholder 11"/>
          <p:cNvSpPr>
            <a:spLocks noGrp="1"/>
          </p:cNvSpPr>
          <p:nvPr>
            <p:ph type="sldNum" sz="quarter" idx="16"/>
          </p:nvPr>
        </p:nvSpPr>
        <p:spPr/>
        <p:txBody>
          <a:bodyPr rtlCol="0"/>
          <a:lstStyle/>
          <a:p>
            <a:fld id="{8AE9095E-7F55-43EC-9CC5-165FD0668730}" type="slidenum">
              <a:rPr lang="en-US" smtClean="0"/>
              <a:pPr/>
              <a:t>‹#›</a:t>
            </a:fld>
            <a:endParaRPr lang="en-US" dirty="0"/>
          </a:p>
        </p:txBody>
      </p:sp>
      <p:sp>
        <p:nvSpPr>
          <p:cNvPr id="14" name="Footer Placeholder 13"/>
          <p:cNvSpPr>
            <a:spLocks noGrp="1"/>
          </p:cNvSpPr>
          <p:nvPr>
            <p:ph type="ftr" sz="quarter" idx="17"/>
          </p:nvPr>
        </p:nvSpPr>
        <p:spPr/>
        <p:txBody>
          <a:bodyPr rtlCol="0"/>
          <a:lstStyle/>
          <a:p>
            <a:r>
              <a:rPr lang="en-US" smtClean="0"/>
              <a:t>Gharda Institute of Technology</a:t>
            </a:r>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61A4DC1-6E54-4CDB-9B1A-69250FD91863}" type="datetime1">
              <a:rPr lang="en-US" smtClean="0"/>
              <a:t>2/15/2014</a:t>
            </a:fld>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AE9095E-7F55-43EC-9CC5-165FD066873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8930D7-7FBA-4815-9709-CC297B492D9D}" type="datetime1">
              <a:rPr lang="en-US" smtClean="0"/>
              <a:t>2/15/2014</a:t>
            </a:fld>
            <a:endParaRPr lang="en-US" dirty="0"/>
          </a:p>
        </p:txBody>
      </p:sp>
      <p:sp>
        <p:nvSpPr>
          <p:cNvPr id="3" name="Footer Placeholder 2"/>
          <p:cNvSpPr>
            <a:spLocks noGrp="1"/>
          </p:cNvSpPr>
          <p:nvPr>
            <p:ph type="ftr" sz="quarter" idx="11"/>
          </p:nvPr>
        </p:nvSpPr>
        <p:spPr/>
        <p:txBody>
          <a:bodyPr/>
          <a:lstStyle/>
          <a:p>
            <a:r>
              <a:rPr lang="en-US" smtClean="0"/>
              <a:t>Gharda Institute of Technology</a:t>
            </a: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AE9095E-7F55-43EC-9CC5-165FD066873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67FB777-4980-466D-84D5-1457B5DEC27A}" type="datetime1">
              <a:rPr lang="en-US" smtClean="0"/>
              <a:t>2/15/2014</a:t>
            </a:fld>
            <a:endParaRPr lang="en-US" dirty="0"/>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AE9095E-7F55-43EC-9CC5-165FD0668730}"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879A220-4F65-4829-922D-D642880D7F62}" type="datetime1">
              <a:rPr lang="en-US" smtClean="0"/>
              <a:t>2/15/2014</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AE9095E-7F55-43EC-9CC5-165FD0668730}"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Gharda Institute of Technology</a:t>
            </a:r>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FD7BCBA-56F4-49E4-88C5-4F5375A614BA}" type="datetime1">
              <a:rPr lang="en-US" smtClean="0"/>
              <a:t>2/15/2014</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Gharda Institute of Technology</a:t>
            </a:r>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AE9095E-7F55-43EC-9CC5-165FD066873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Career Routes for IT Professionals</a:t>
            </a:r>
            <a:endParaRPr lang="en-US" sz="4000" dirty="0"/>
          </a:p>
        </p:txBody>
      </p:sp>
      <p:sp>
        <p:nvSpPr>
          <p:cNvPr id="3" name="Content Placeholder 2"/>
          <p:cNvSpPr>
            <a:spLocks noGrp="1"/>
          </p:cNvSpPr>
          <p:nvPr>
            <p:ph sz="quarter" idx="1"/>
          </p:nvPr>
        </p:nvSpPr>
        <p:spPr/>
        <p:txBody>
          <a:bodyPr>
            <a:normAutofit/>
          </a:bodyPr>
          <a:lstStyle/>
          <a:p>
            <a:pPr algn="ctr">
              <a:buNone/>
            </a:pPr>
            <a:endParaRPr lang="en-US" dirty="0" smtClean="0"/>
          </a:p>
          <a:p>
            <a:pPr algn="ctr">
              <a:buNone/>
            </a:pPr>
            <a:endParaRPr lang="en-US" dirty="0" smtClean="0"/>
          </a:p>
          <a:p>
            <a:pPr>
              <a:buNone/>
            </a:pPr>
            <a:endParaRPr lang="en-US" dirty="0" smtClean="0">
              <a:solidFill>
                <a:srgbClr val="00B0F0"/>
              </a:solidFill>
            </a:endParaRPr>
          </a:p>
          <a:p>
            <a:pPr>
              <a:buNone/>
            </a:pPr>
            <a:r>
              <a:rPr lang="en-US" dirty="0" smtClean="0">
                <a:solidFill>
                  <a:srgbClr val="00B0F0"/>
                </a:solidFill>
              </a:rPr>
              <a:t>Presented by</a:t>
            </a:r>
          </a:p>
          <a:p>
            <a:pPr algn="ctr">
              <a:buNone/>
            </a:pPr>
            <a:endParaRPr lang="en-US" dirty="0" smtClean="0">
              <a:solidFill>
                <a:srgbClr val="00B0F0"/>
              </a:solidFill>
            </a:endParaRPr>
          </a:p>
          <a:p>
            <a:pPr algn="ctr">
              <a:buNone/>
            </a:pPr>
            <a:r>
              <a:rPr lang="en-US" dirty="0" smtClean="0">
                <a:solidFill>
                  <a:srgbClr val="00B0F0"/>
                </a:solidFill>
              </a:rPr>
              <a:t>K .G. VINOD</a:t>
            </a:r>
          </a:p>
          <a:p>
            <a:pPr algn="ctr">
              <a:buNone/>
            </a:pPr>
            <a:r>
              <a:rPr lang="en-US" dirty="0" smtClean="0">
                <a:solidFill>
                  <a:srgbClr val="00B0F0"/>
                </a:solidFill>
              </a:rPr>
              <a:t>Training &amp; Placement Officer</a:t>
            </a:r>
          </a:p>
          <a:p>
            <a:pPr algn="ctr">
              <a:buNone/>
            </a:pPr>
            <a:r>
              <a:rPr lang="en-US" dirty="0" err="1" smtClean="0">
                <a:solidFill>
                  <a:srgbClr val="00B0F0"/>
                </a:solidFill>
              </a:rPr>
              <a:t>Gharda</a:t>
            </a:r>
            <a:r>
              <a:rPr lang="en-US" dirty="0" smtClean="0">
                <a:solidFill>
                  <a:srgbClr val="00B0F0"/>
                </a:solidFill>
              </a:rPr>
              <a:t> Institute of Technology</a:t>
            </a:r>
          </a:p>
          <a:p>
            <a:pPr>
              <a:buNone/>
            </a:pPr>
            <a:endParaRPr lang="en-US" dirty="0">
              <a:solidFill>
                <a:srgbClr val="00B0F0"/>
              </a:solidFill>
            </a:endParaRPr>
          </a:p>
        </p:txBody>
      </p:sp>
      <p:pic>
        <p:nvPicPr>
          <p:cNvPr id="4" name="Picture 3" descr="C:\Users\home\Desktop\computer-engineering-careers.jpg"/>
          <p:cNvPicPr/>
          <p:nvPr/>
        </p:nvPicPr>
        <p:blipFill>
          <a:blip r:embed="rId2"/>
          <a:srcRect/>
          <a:stretch>
            <a:fillRect/>
          </a:stretch>
        </p:blipFill>
        <p:spPr bwMode="auto">
          <a:xfrm>
            <a:off x="5943600" y="1524000"/>
            <a:ext cx="2714625" cy="281940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IT  - Roles</a:t>
            </a:r>
            <a:endParaRPr lang="en-US" sz="4000" dirty="0"/>
          </a:p>
        </p:txBody>
      </p:sp>
      <p:sp>
        <p:nvSpPr>
          <p:cNvPr id="3" name="Content Placeholder 2"/>
          <p:cNvSpPr>
            <a:spLocks noGrp="1"/>
          </p:cNvSpPr>
          <p:nvPr>
            <p:ph sz="quarter" idx="1"/>
          </p:nvPr>
        </p:nvSpPr>
        <p:spPr/>
        <p:txBody>
          <a:bodyPr>
            <a:normAutofit fontScale="92500"/>
          </a:bodyPr>
          <a:lstStyle/>
          <a:p>
            <a:pPr>
              <a:buNone/>
            </a:pPr>
            <a:r>
              <a:rPr lang="en-US" dirty="0" smtClean="0">
                <a:solidFill>
                  <a:srgbClr val="00B0F0"/>
                </a:solidFill>
              </a:rPr>
              <a:t>Web Developer</a:t>
            </a:r>
          </a:p>
          <a:p>
            <a:pPr algn="just">
              <a:buFontTx/>
              <a:buChar char="-"/>
            </a:pPr>
            <a:r>
              <a:rPr lang="en-US" dirty="0" smtClean="0"/>
              <a:t>Software engineer  who develops applications specifically for the world wide web. The applications generally utilize a server and a client (web browser).</a:t>
            </a:r>
          </a:p>
          <a:p>
            <a:pPr algn="just">
              <a:buNone/>
            </a:pPr>
            <a:endParaRPr lang="en-US" dirty="0" smtClean="0"/>
          </a:p>
          <a:p>
            <a:pPr algn="just">
              <a:buNone/>
            </a:pPr>
            <a:r>
              <a:rPr lang="en-US" dirty="0" smtClean="0"/>
              <a:t>Programming languages</a:t>
            </a:r>
          </a:p>
          <a:p>
            <a:pPr algn="just">
              <a:buNone/>
            </a:pPr>
            <a:r>
              <a:rPr lang="en-US" dirty="0" smtClean="0"/>
              <a:t>- Server side : Java, C++, C#, VB.net etc</a:t>
            </a:r>
          </a:p>
          <a:p>
            <a:pPr algn="just">
              <a:buFontTx/>
              <a:buChar char="-"/>
            </a:pPr>
            <a:r>
              <a:rPr lang="en-US" dirty="0" smtClean="0"/>
              <a:t>Client side : </a:t>
            </a:r>
            <a:r>
              <a:rPr lang="en-US" dirty="0" err="1" smtClean="0"/>
              <a:t>javascript</a:t>
            </a:r>
            <a:r>
              <a:rPr lang="en-US" dirty="0" smtClean="0"/>
              <a:t>, HTML etc.</a:t>
            </a:r>
          </a:p>
          <a:p>
            <a:pPr algn="just">
              <a:buFontTx/>
              <a:buChar char="-"/>
            </a:pPr>
            <a:r>
              <a:rPr lang="en-US" dirty="0" smtClean="0"/>
              <a:t>Database : MYSQL, Oracle, MS SQL Server</a:t>
            </a:r>
          </a:p>
          <a:p>
            <a:pPr>
              <a:buNone/>
            </a:pPr>
            <a:endParaRPr lang="en-US" dirty="0" smtClean="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IT  - Roles</a:t>
            </a:r>
            <a:endParaRPr lang="en-US" sz="4000" dirty="0"/>
          </a:p>
        </p:txBody>
      </p:sp>
      <p:sp>
        <p:nvSpPr>
          <p:cNvPr id="3" name="Content Placeholder 2"/>
          <p:cNvSpPr>
            <a:spLocks noGrp="1"/>
          </p:cNvSpPr>
          <p:nvPr>
            <p:ph sz="quarter" idx="1"/>
          </p:nvPr>
        </p:nvSpPr>
        <p:spPr/>
        <p:txBody>
          <a:bodyPr>
            <a:normAutofit fontScale="77500" lnSpcReduction="20000"/>
          </a:bodyPr>
          <a:lstStyle/>
          <a:p>
            <a:pPr algn="just">
              <a:buNone/>
            </a:pPr>
            <a:r>
              <a:rPr lang="en-US" b="1" dirty="0" smtClean="0">
                <a:solidFill>
                  <a:srgbClr val="00B0F0"/>
                </a:solidFill>
              </a:rPr>
              <a:t>Software Testing Engineer</a:t>
            </a:r>
          </a:p>
          <a:p>
            <a:pPr algn="just">
              <a:buFontTx/>
              <a:buChar char="-"/>
            </a:pPr>
            <a:r>
              <a:rPr lang="en-US" dirty="0" smtClean="0"/>
              <a:t>is involved in the testing of software and is generally a member of the software quality assurance team.</a:t>
            </a:r>
          </a:p>
          <a:p>
            <a:pPr algn="just">
              <a:buNone/>
            </a:pPr>
            <a:r>
              <a:rPr lang="en-US" b="1" dirty="0" smtClean="0"/>
              <a:t> </a:t>
            </a:r>
            <a:r>
              <a:rPr lang="en-US" b="1" dirty="0" smtClean="0">
                <a:solidFill>
                  <a:srgbClr val="00B0F0"/>
                </a:solidFill>
              </a:rPr>
              <a:t>Network Engineer</a:t>
            </a:r>
          </a:p>
          <a:p>
            <a:pPr algn="just">
              <a:buNone/>
            </a:pPr>
            <a:r>
              <a:rPr lang="en-US" dirty="0" smtClean="0"/>
              <a:t> is involved in the design and maintenance of both the hardware and software necessary for a computer network. They are high level technical analysts with a specialty in Local Area Networks (LANs) or Wide Area Networks (WANs).</a:t>
            </a:r>
          </a:p>
          <a:p>
            <a:pPr algn="just">
              <a:buNone/>
            </a:pPr>
            <a:r>
              <a:rPr lang="en-US" b="1" dirty="0" smtClean="0">
                <a:solidFill>
                  <a:srgbClr val="00B0F0"/>
                </a:solidFill>
              </a:rPr>
              <a:t>Network Administrator</a:t>
            </a:r>
            <a:endParaRPr lang="en-US" dirty="0" smtClean="0">
              <a:solidFill>
                <a:srgbClr val="00B0F0"/>
              </a:solidFill>
            </a:endParaRPr>
          </a:p>
          <a:p>
            <a:pPr algn="just">
              <a:buNone/>
            </a:pPr>
            <a:r>
              <a:rPr lang="en-US" dirty="0" smtClean="0"/>
              <a:t>-  is a professional in charge of the maintenance of the computer hardware and software systems that make up a computer network. This includes activities such as the deployment, configuration, maintenance and monitoring of active network equipment.</a:t>
            </a:r>
          </a:p>
          <a:p>
            <a:pPr algn="just">
              <a:buNone/>
            </a:pPr>
            <a:r>
              <a:rPr lang="en-US" dirty="0" smtClean="0"/>
              <a:t>-Certifications : CCNA, CCNP etc</a:t>
            </a:r>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IT  - Roles</a:t>
            </a:r>
            <a:endParaRPr lang="en-US" sz="4000" dirty="0"/>
          </a:p>
        </p:txBody>
      </p:sp>
      <p:sp>
        <p:nvSpPr>
          <p:cNvPr id="3" name="Content Placeholder 2"/>
          <p:cNvSpPr>
            <a:spLocks noGrp="1"/>
          </p:cNvSpPr>
          <p:nvPr>
            <p:ph sz="quarter" idx="1"/>
          </p:nvPr>
        </p:nvSpPr>
        <p:spPr/>
        <p:txBody>
          <a:bodyPr>
            <a:normAutofit/>
          </a:bodyPr>
          <a:lstStyle/>
          <a:p>
            <a:pPr>
              <a:buNone/>
            </a:pPr>
            <a:r>
              <a:rPr lang="en-US" dirty="0" smtClean="0">
                <a:solidFill>
                  <a:srgbClr val="00B0F0"/>
                </a:solidFill>
              </a:rPr>
              <a:t>Information Security Specialist</a:t>
            </a:r>
          </a:p>
          <a:p>
            <a:pPr>
              <a:buNone/>
            </a:pPr>
            <a:endParaRPr lang="en-US" dirty="0" smtClean="0"/>
          </a:p>
          <a:p>
            <a:pPr algn="just">
              <a:buFontTx/>
              <a:buChar char="-"/>
            </a:pPr>
            <a:r>
              <a:rPr lang="en-US" dirty="0" smtClean="0"/>
              <a:t>design, create, and implement systems and processes for securing information. They set standards and policies for people to follow that are designed to protect the company’s data and enforce those policies when necessary.</a:t>
            </a:r>
          </a:p>
          <a:p>
            <a:pPr>
              <a:buFontTx/>
              <a:buChar char="-"/>
            </a:pPr>
            <a:endParaRPr lang="en-US" dirty="0" smtClean="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IT - Opportunities</a:t>
            </a:r>
            <a:endParaRPr lang="en-US" sz="4000" dirty="0"/>
          </a:p>
        </p:txBody>
      </p:sp>
      <p:sp>
        <p:nvSpPr>
          <p:cNvPr id="3" name="Content Placeholder 2"/>
          <p:cNvSpPr>
            <a:spLocks noGrp="1"/>
          </p:cNvSpPr>
          <p:nvPr>
            <p:ph sz="quarter" idx="1"/>
          </p:nvPr>
        </p:nvSpPr>
        <p:spPr/>
        <p:txBody>
          <a:bodyPr>
            <a:normAutofit/>
          </a:bodyPr>
          <a:lstStyle/>
          <a:p>
            <a:pPr>
              <a:buNone/>
            </a:pPr>
            <a:r>
              <a:rPr lang="en-US" b="1" dirty="0" smtClean="0"/>
              <a:t>Govt. Sector</a:t>
            </a:r>
            <a:endParaRPr lang="en-US" dirty="0" smtClean="0"/>
          </a:p>
          <a:p>
            <a:pPr>
              <a:buNone/>
            </a:pPr>
            <a:r>
              <a:rPr lang="en-US" b="1" dirty="0" smtClean="0"/>
              <a:t>Private Sector</a:t>
            </a:r>
            <a:endParaRPr lang="en-US" dirty="0" smtClean="0"/>
          </a:p>
          <a:p>
            <a:pPr>
              <a:buNone/>
            </a:pPr>
            <a:r>
              <a:rPr lang="en-US" b="1" dirty="0" smtClean="0"/>
              <a:t>Teaching</a:t>
            </a:r>
            <a:r>
              <a:rPr lang="en-US" dirty="0" smtClean="0"/>
              <a:t> </a:t>
            </a:r>
          </a:p>
          <a:p>
            <a:pPr>
              <a:buNone/>
            </a:pPr>
            <a:r>
              <a:rPr lang="en-US" b="1" dirty="0" smtClean="0"/>
              <a:t>Further Studies / Research</a:t>
            </a:r>
          </a:p>
          <a:p>
            <a:pPr>
              <a:buNone/>
            </a:pPr>
            <a:r>
              <a:rPr lang="en-US" b="1" dirty="0" smtClean="0"/>
              <a:t>Own Business</a:t>
            </a:r>
          </a:p>
          <a:p>
            <a:pPr>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000" dirty="0" smtClean="0"/>
              <a:t>Govt.   Sector</a:t>
            </a:r>
            <a:endParaRPr lang="en-US" sz="4000" dirty="0"/>
          </a:p>
        </p:txBody>
      </p:sp>
      <p:sp>
        <p:nvSpPr>
          <p:cNvPr id="3" name="Content Placeholder 2"/>
          <p:cNvSpPr>
            <a:spLocks noGrp="1"/>
          </p:cNvSpPr>
          <p:nvPr>
            <p:ph sz="quarter" idx="1"/>
          </p:nvPr>
        </p:nvSpPr>
        <p:spPr/>
        <p:txBody>
          <a:bodyPr/>
          <a:lstStyle/>
          <a:p>
            <a:pPr>
              <a:buNone/>
            </a:pPr>
            <a:r>
              <a:rPr lang="en-US" dirty="0" smtClean="0"/>
              <a:t>- Direct Govt. jobs : IT departments, UPSC &amp; MPSC jobs etc</a:t>
            </a:r>
          </a:p>
          <a:p>
            <a:pPr>
              <a:buNone/>
            </a:pPr>
            <a:r>
              <a:rPr lang="en-US" dirty="0" smtClean="0"/>
              <a:t>- Jobs in Public Sector companies.</a:t>
            </a:r>
          </a:p>
          <a:p>
            <a:pPr>
              <a:buNone/>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Private Sector</a:t>
            </a:r>
            <a:endParaRPr lang="en-US" sz="4000" dirty="0"/>
          </a:p>
        </p:txBody>
      </p:sp>
      <p:sp>
        <p:nvSpPr>
          <p:cNvPr id="3" name="Content Placeholder 2"/>
          <p:cNvSpPr>
            <a:spLocks noGrp="1"/>
          </p:cNvSpPr>
          <p:nvPr>
            <p:ph sz="quarter" idx="1"/>
          </p:nvPr>
        </p:nvSpPr>
        <p:spPr/>
        <p:txBody>
          <a:bodyPr>
            <a:normAutofit fontScale="77500" lnSpcReduction="20000"/>
          </a:bodyPr>
          <a:lstStyle/>
          <a:p>
            <a:pPr>
              <a:buNone/>
            </a:pPr>
            <a:r>
              <a:rPr lang="en-US" sz="3600" dirty="0" smtClean="0">
                <a:solidFill>
                  <a:srgbClr val="00B0F0"/>
                </a:solidFill>
              </a:rPr>
              <a:t>Major Employers:</a:t>
            </a:r>
          </a:p>
          <a:p>
            <a:pPr>
              <a:buNone/>
            </a:pPr>
            <a:r>
              <a:rPr lang="en-US" dirty="0" smtClean="0"/>
              <a:t> </a:t>
            </a:r>
          </a:p>
          <a:p>
            <a:pPr>
              <a:buNone/>
            </a:pPr>
            <a:r>
              <a:rPr lang="en-US" dirty="0" smtClean="0"/>
              <a:t>TCS</a:t>
            </a:r>
          </a:p>
          <a:p>
            <a:pPr>
              <a:buNone/>
            </a:pPr>
            <a:r>
              <a:rPr lang="en-US" dirty="0" smtClean="0"/>
              <a:t>Infosys</a:t>
            </a:r>
          </a:p>
          <a:p>
            <a:pPr>
              <a:buNone/>
            </a:pPr>
            <a:r>
              <a:rPr lang="en-US" dirty="0" smtClean="0"/>
              <a:t>Wipro</a:t>
            </a:r>
          </a:p>
          <a:p>
            <a:pPr>
              <a:buNone/>
            </a:pPr>
            <a:r>
              <a:rPr lang="en-US" dirty="0" smtClean="0"/>
              <a:t>HCL Technologies</a:t>
            </a:r>
          </a:p>
          <a:p>
            <a:pPr>
              <a:buNone/>
            </a:pPr>
            <a:r>
              <a:rPr lang="en-US" dirty="0" smtClean="0"/>
              <a:t>Mahindra Satyam</a:t>
            </a:r>
          </a:p>
          <a:p>
            <a:pPr>
              <a:buNone/>
            </a:pPr>
            <a:r>
              <a:rPr lang="en-US" dirty="0" smtClean="0"/>
              <a:t>Tech Mahindra</a:t>
            </a:r>
          </a:p>
          <a:p>
            <a:pPr>
              <a:buNone/>
            </a:pPr>
            <a:r>
              <a:rPr lang="en-US" dirty="0" err="1" smtClean="0"/>
              <a:t>Mphasis</a:t>
            </a:r>
            <a:endParaRPr lang="en-US" dirty="0" smtClean="0"/>
          </a:p>
          <a:p>
            <a:pPr>
              <a:buNone/>
            </a:pPr>
            <a:r>
              <a:rPr lang="en-US" dirty="0" err="1" smtClean="0"/>
              <a:t>Hexaware</a:t>
            </a:r>
            <a:endParaRPr lang="en-US" dirty="0" smtClean="0"/>
          </a:p>
          <a:p>
            <a:pPr>
              <a:buNone/>
            </a:pPr>
            <a:r>
              <a:rPr lang="en-US" dirty="0" smtClean="0"/>
              <a:t>L&amp;T </a:t>
            </a:r>
            <a:r>
              <a:rPr lang="en-US" dirty="0" err="1" smtClean="0"/>
              <a:t>infotech</a:t>
            </a:r>
            <a:endParaRPr lang="en-US" dirty="0" smtClean="0"/>
          </a:p>
          <a:p>
            <a:pPr>
              <a:buNone/>
            </a:pPr>
            <a:r>
              <a:rPr lang="en-US" dirty="0" err="1" smtClean="0"/>
              <a:t>Patni</a:t>
            </a:r>
            <a:r>
              <a:rPr lang="en-US" dirty="0" smtClean="0"/>
              <a:t> Computer systems</a:t>
            </a:r>
          </a:p>
          <a:p>
            <a:pPr>
              <a:buNone/>
            </a:pPr>
            <a:endParaRPr lang="en-US" dirty="0" smtClean="0"/>
          </a:p>
          <a:p>
            <a:pPr>
              <a:buNone/>
            </a:pPr>
            <a:endParaRPr lang="en-US" dirty="0" smtClean="0"/>
          </a:p>
          <a:p>
            <a:pPr>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Misc</a:t>
            </a:r>
            <a:endParaRPr lang="en-US" dirty="0"/>
          </a:p>
        </p:txBody>
      </p:sp>
      <p:sp>
        <p:nvSpPr>
          <p:cNvPr id="3" name="Content Placeholder 2"/>
          <p:cNvSpPr>
            <a:spLocks noGrp="1"/>
          </p:cNvSpPr>
          <p:nvPr>
            <p:ph sz="quarter" idx="1"/>
          </p:nvPr>
        </p:nvSpPr>
        <p:spPr/>
        <p:txBody>
          <a:bodyPr/>
          <a:lstStyle/>
          <a:p>
            <a:pPr>
              <a:buNone/>
            </a:pPr>
            <a:r>
              <a:rPr lang="en-US" dirty="0" smtClean="0"/>
              <a:t>- Technical &amp; non technical roles in banking , Insurance, general administration in govt. sector etc.</a:t>
            </a: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000" dirty="0" smtClean="0"/>
              <a:t>International Scope</a:t>
            </a:r>
            <a:endParaRPr lang="en-US" sz="4000" dirty="0"/>
          </a:p>
        </p:txBody>
      </p:sp>
      <p:sp>
        <p:nvSpPr>
          <p:cNvPr id="3" name="Content Placeholder 2"/>
          <p:cNvSpPr>
            <a:spLocks noGrp="1"/>
          </p:cNvSpPr>
          <p:nvPr>
            <p:ph sz="quarter" idx="1"/>
          </p:nvPr>
        </p:nvSpPr>
        <p:spPr/>
        <p:txBody>
          <a:bodyPr/>
          <a:lstStyle/>
          <a:p>
            <a:pPr>
              <a:buFontTx/>
              <a:buChar char="-"/>
            </a:pPr>
            <a:r>
              <a:rPr lang="en-US" dirty="0" smtClean="0"/>
              <a:t>US</a:t>
            </a:r>
          </a:p>
          <a:p>
            <a:pPr>
              <a:buFontTx/>
              <a:buChar char="-"/>
            </a:pPr>
            <a:r>
              <a:rPr lang="en-US" dirty="0" smtClean="0"/>
              <a:t>Canada</a:t>
            </a:r>
          </a:p>
          <a:p>
            <a:pPr>
              <a:buFontTx/>
              <a:buChar char="-"/>
            </a:pPr>
            <a:r>
              <a:rPr lang="en-US" dirty="0" smtClean="0"/>
              <a:t>Europe</a:t>
            </a:r>
          </a:p>
          <a:p>
            <a:pPr>
              <a:buFontTx/>
              <a:buChar char="-"/>
            </a:pPr>
            <a:r>
              <a:rPr lang="en-US" dirty="0" smtClean="0"/>
              <a:t>Australia</a:t>
            </a:r>
          </a:p>
          <a:p>
            <a:pPr>
              <a:buFontTx/>
              <a:buChar char="-"/>
            </a:pPr>
            <a:r>
              <a:rPr lang="en-US" dirty="0" smtClean="0"/>
              <a:t>Middle East</a:t>
            </a:r>
          </a:p>
          <a:p>
            <a:pPr>
              <a:buFontTx/>
              <a:buChar char="-"/>
            </a:pPr>
            <a:r>
              <a:rPr lang="en-US" dirty="0" smtClean="0"/>
              <a:t>Africa</a:t>
            </a:r>
          </a:p>
          <a:p>
            <a:pPr>
              <a:buFontTx/>
              <a:buChar char="-"/>
            </a:pPr>
            <a:r>
              <a:rPr lang="en-US" dirty="0" smtClean="0"/>
              <a:t>Asia</a:t>
            </a: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000" dirty="0" smtClean="0"/>
              <a:t>Further Studies in India</a:t>
            </a:r>
            <a:endParaRPr lang="en-US" sz="4000" dirty="0"/>
          </a:p>
        </p:txBody>
      </p:sp>
      <p:sp>
        <p:nvSpPr>
          <p:cNvPr id="3" name="Content Placeholder 2"/>
          <p:cNvSpPr>
            <a:spLocks noGrp="1"/>
          </p:cNvSpPr>
          <p:nvPr>
            <p:ph sz="quarter" idx="1"/>
          </p:nvPr>
        </p:nvSpPr>
        <p:spPr/>
        <p:txBody>
          <a:bodyPr/>
          <a:lstStyle/>
          <a:p>
            <a:pPr>
              <a:buNone/>
            </a:pPr>
            <a:r>
              <a:rPr lang="en-US" dirty="0" smtClean="0"/>
              <a:t> </a:t>
            </a:r>
          </a:p>
          <a:p>
            <a:pPr>
              <a:buFontTx/>
              <a:buChar char="-"/>
            </a:pPr>
            <a:r>
              <a:rPr lang="en-US" dirty="0" smtClean="0"/>
              <a:t>ME / </a:t>
            </a:r>
            <a:r>
              <a:rPr lang="en-US" dirty="0" err="1" smtClean="0"/>
              <a:t>M.Tech</a:t>
            </a:r>
            <a:r>
              <a:rPr lang="en-US" dirty="0" smtClean="0"/>
              <a:t>./ </a:t>
            </a:r>
            <a:r>
              <a:rPr lang="en-US" dirty="0" err="1" smtClean="0"/>
              <a:t>Ph.D</a:t>
            </a:r>
            <a:endParaRPr lang="en-US" dirty="0" smtClean="0"/>
          </a:p>
          <a:p>
            <a:pPr>
              <a:buFontTx/>
              <a:buChar char="-"/>
            </a:pPr>
            <a:r>
              <a:rPr lang="en-US" dirty="0" smtClean="0"/>
              <a:t>MBA / </a:t>
            </a:r>
            <a:r>
              <a:rPr lang="en-US" dirty="0" err="1" smtClean="0"/>
              <a:t>Ph.D</a:t>
            </a: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Graduate Aptitude Test in Engineering (GATE)</a:t>
            </a:r>
            <a:endParaRPr lang="en-US" sz="3200" dirty="0"/>
          </a:p>
        </p:txBody>
      </p:sp>
      <p:sp>
        <p:nvSpPr>
          <p:cNvPr id="3" name="Content Placeholder 2"/>
          <p:cNvSpPr>
            <a:spLocks noGrp="1"/>
          </p:cNvSpPr>
          <p:nvPr>
            <p:ph sz="quarter" idx="1"/>
          </p:nvPr>
        </p:nvSpPr>
        <p:spPr/>
        <p:txBody>
          <a:bodyPr>
            <a:normAutofit fontScale="92500" lnSpcReduction="10000"/>
          </a:bodyPr>
          <a:lstStyle/>
          <a:p>
            <a:pPr algn="just">
              <a:buFontTx/>
              <a:buChar char="-"/>
            </a:pPr>
            <a:r>
              <a:rPr lang="en-US" dirty="0" smtClean="0"/>
              <a:t>For admission purpose in post graduate engineering programs , counseling  GATE : BE=7:3</a:t>
            </a:r>
          </a:p>
          <a:p>
            <a:pPr algn="just">
              <a:buFontTx/>
              <a:buChar char="-"/>
            </a:pPr>
            <a:r>
              <a:rPr lang="en-US" dirty="0" smtClean="0"/>
              <a:t>Recruitment process of some public sector units</a:t>
            </a:r>
          </a:p>
          <a:p>
            <a:pPr algn="just">
              <a:buFontTx/>
              <a:buChar char="-"/>
            </a:pPr>
            <a:r>
              <a:rPr lang="en-US" dirty="0" smtClean="0"/>
              <a:t>Primarily tests understanding of various under graduate subjects in engineering</a:t>
            </a:r>
          </a:p>
          <a:p>
            <a:pPr algn="just">
              <a:buFontTx/>
              <a:buChar char="-"/>
            </a:pPr>
            <a:r>
              <a:rPr lang="en-US" dirty="0" smtClean="0"/>
              <a:t>Eligibility: 4</a:t>
            </a:r>
            <a:r>
              <a:rPr lang="en-US" baseline="30000" dirty="0" smtClean="0"/>
              <a:t>th</a:t>
            </a:r>
            <a:r>
              <a:rPr lang="en-US" dirty="0" smtClean="0"/>
              <a:t> year students / already completed</a:t>
            </a:r>
          </a:p>
          <a:p>
            <a:pPr algn="just">
              <a:buFontTx/>
              <a:buChar char="-"/>
            </a:pPr>
            <a:r>
              <a:rPr lang="en-US" dirty="0" smtClean="0"/>
              <a:t> On line , multiple choice  &amp; numerical </a:t>
            </a:r>
            <a:r>
              <a:rPr lang="en-US" dirty="0" err="1" smtClean="0"/>
              <a:t>qns</a:t>
            </a:r>
            <a:endParaRPr lang="en-US" dirty="0" smtClean="0"/>
          </a:p>
          <a:p>
            <a:pPr algn="just">
              <a:buFontTx/>
              <a:buChar char="-"/>
            </a:pPr>
            <a:r>
              <a:rPr lang="en-US" dirty="0" smtClean="0"/>
              <a:t>Negative marking for multiple choice </a:t>
            </a:r>
            <a:r>
              <a:rPr lang="en-US" dirty="0" err="1" smtClean="0"/>
              <a:t>qns</a:t>
            </a:r>
            <a:endParaRPr lang="en-US" dirty="0" smtClean="0"/>
          </a:p>
          <a:p>
            <a:pPr algn="just">
              <a:buFontTx/>
              <a:buChar char="-"/>
            </a:pPr>
            <a:r>
              <a:rPr lang="en-US" dirty="0" smtClean="0"/>
              <a:t>Validity: 2 years</a:t>
            </a:r>
          </a:p>
          <a:p>
            <a:pPr algn="just">
              <a:buFontTx/>
              <a:buChar char="-"/>
            </a:pPr>
            <a:r>
              <a:rPr lang="en-US" dirty="0" smtClean="0"/>
              <a:t>Fee: Rs. 750 to 1500 ( depends on category)</a:t>
            </a:r>
          </a:p>
          <a:p>
            <a:pPr>
              <a:buFontTx/>
              <a:buChar char="-"/>
            </a:pPr>
            <a:endParaRPr lang="en-US" dirty="0" smtClean="0"/>
          </a:p>
          <a:p>
            <a:pPr>
              <a:buFontTx/>
              <a:buChar char="-"/>
            </a:pPr>
            <a:endParaRPr lang="en-US" dirty="0" smtClean="0"/>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Information Technology </a:t>
            </a:r>
            <a:endParaRPr lang="en-US" sz="4000" dirty="0"/>
          </a:p>
        </p:txBody>
      </p:sp>
      <p:sp>
        <p:nvSpPr>
          <p:cNvPr id="5" name="Content Placeholder 4"/>
          <p:cNvSpPr>
            <a:spLocks noGrp="1"/>
          </p:cNvSpPr>
          <p:nvPr>
            <p:ph sz="quarter" idx="1"/>
          </p:nvPr>
        </p:nvSpPr>
        <p:spPr/>
        <p:txBody>
          <a:bodyPr/>
          <a:lstStyle/>
          <a:p>
            <a:pPr algn="just">
              <a:buNone/>
            </a:pPr>
            <a:r>
              <a:rPr lang="en-US" dirty="0" smtClean="0"/>
              <a:t>The modern world runs on technology. Computers, email, the Internet; all of these technological advancements have made it easier to communicate, increased productivity, and put a world of information at each person’s fingertips.</a:t>
            </a:r>
            <a:endParaRPr lang="en-US" dirty="0"/>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Common Admission Test (CAT)</a:t>
            </a:r>
            <a:endParaRPr lang="en-US" sz="2800" dirty="0"/>
          </a:p>
        </p:txBody>
      </p:sp>
      <p:sp>
        <p:nvSpPr>
          <p:cNvPr id="3" name="Content Placeholder 2"/>
          <p:cNvSpPr>
            <a:spLocks noGrp="1"/>
          </p:cNvSpPr>
          <p:nvPr>
            <p:ph sz="quarter" idx="1"/>
          </p:nvPr>
        </p:nvSpPr>
        <p:spPr/>
        <p:txBody>
          <a:bodyPr>
            <a:normAutofit lnSpcReduction="10000"/>
          </a:bodyPr>
          <a:lstStyle/>
          <a:p>
            <a:pPr algn="just">
              <a:buFontTx/>
              <a:buChar char="-"/>
            </a:pPr>
            <a:r>
              <a:rPr lang="en-US" dirty="0" smtClean="0"/>
              <a:t>For admission purpose in post graduate management programs in Indian universities</a:t>
            </a:r>
          </a:p>
          <a:p>
            <a:pPr algn="just">
              <a:buFontTx/>
              <a:buChar char="-"/>
            </a:pPr>
            <a:r>
              <a:rPr lang="en-US" dirty="0" smtClean="0"/>
              <a:t>Tests quantitative ability, data interpretation, verbal reasoning &amp; logical reasoning</a:t>
            </a:r>
          </a:p>
          <a:p>
            <a:pPr algn="just">
              <a:buFontTx/>
              <a:buChar char="-"/>
            </a:pPr>
            <a:r>
              <a:rPr lang="en-US" dirty="0" smtClean="0"/>
              <a:t>Eligibility: Graduation , Final year / already completed with min 50% score</a:t>
            </a:r>
          </a:p>
          <a:p>
            <a:pPr algn="just">
              <a:buFontTx/>
              <a:buChar char="-"/>
            </a:pPr>
            <a:r>
              <a:rPr lang="en-US" dirty="0" smtClean="0"/>
              <a:t> On line</a:t>
            </a:r>
          </a:p>
          <a:p>
            <a:pPr algn="just">
              <a:buFontTx/>
              <a:buChar char="-"/>
            </a:pPr>
            <a:r>
              <a:rPr lang="en-US" dirty="0" smtClean="0"/>
              <a:t>Validity: 1 year</a:t>
            </a:r>
          </a:p>
          <a:p>
            <a:pPr algn="just">
              <a:buFontTx/>
              <a:buChar char="-"/>
            </a:pPr>
            <a:r>
              <a:rPr lang="en-US" dirty="0" smtClean="0"/>
              <a:t>Fee: Rs. 800 to 1600 ( depends on category)</a:t>
            </a:r>
          </a:p>
          <a:p>
            <a:pPr>
              <a:buFontTx/>
              <a:buChar char="-"/>
            </a:pPr>
            <a:endParaRPr lang="en-US" dirty="0" smtClean="0"/>
          </a:p>
          <a:p>
            <a:pPr>
              <a:buFontTx/>
              <a:buChar char="-"/>
            </a:pPr>
            <a:endParaRPr lang="en-US" dirty="0" smtClean="0"/>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Further Studies  Abroad</a:t>
            </a:r>
            <a:endParaRPr lang="en-US" sz="4000" dirty="0"/>
          </a:p>
        </p:txBody>
      </p:sp>
      <p:sp>
        <p:nvSpPr>
          <p:cNvPr id="3" name="Content Placeholder 2"/>
          <p:cNvSpPr>
            <a:spLocks noGrp="1"/>
          </p:cNvSpPr>
          <p:nvPr>
            <p:ph sz="quarter" idx="1"/>
          </p:nvPr>
        </p:nvSpPr>
        <p:spPr/>
        <p:txBody>
          <a:bodyPr>
            <a:normAutofit fontScale="92500" lnSpcReduction="20000"/>
          </a:bodyPr>
          <a:lstStyle/>
          <a:p>
            <a:pPr algn="just">
              <a:buNone/>
            </a:pPr>
            <a:r>
              <a:rPr lang="en-US" dirty="0" smtClean="0"/>
              <a:t>- Post Graduate Level Programs in Engineering</a:t>
            </a:r>
          </a:p>
          <a:p>
            <a:pPr algn="just">
              <a:buFontTx/>
              <a:buChar char="-"/>
            </a:pPr>
            <a:r>
              <a:rPr lang="en-US" dirty="0" smtClean="0"/>
              <a:t>MBA /DBA/ </a:t>
            </a:r>
            <a:r>
              <a:rPr lang="en-US" dirty="0" err="1" smtClean="0"/>
              <a:t>Ph.D</a:t>
            </a:r>
            <a:r>
              <a:rPr lang="en-US" dirty="0" smtClean="0"/>
              <a:t>  and other post graduate level programs in business &amp; management studies. </a:t>
            </a:r>
          </a:p>
          <a:p>
            <a:pPr algn="just">
              <a:buNone/>
            </a:pPr>
            <a:endParaRPr lang="en-US" dirty="0" smtClean="0"/>
          </a:p>
          <a:p>
            <a:pPr algn="just">
              <a:buFontTx/>
              <a:buChar char="-"/>
            </a:pPr>
            <a:r>
              <a:rPr lang="en-US" dirty="0" smtClean="0"/>
              <a:t>US</a:t>
            </a:r>
          </a:p>
          <a:p>
            <a:pPr algn="just">
              <a:buFontTx/>
              <a:buChar char="-"/>
            </a:pPr>
            <a:r>
              <a:rPr lang="en-US" dirty="0" smtClean="0"/>
              <a:t>UK</a:t>
            </a:r>
          </a:p>
          <a:p>
            <a:pPr algn="just">
              <a:buFontTx/>
              <a:buChar char="-"/>
            </a:pPr>
            <a:r>
              <a:rPr lang="en-US" dirty="0" smtClean="0"/>
              <a:t>Australia</a:t>
            </a:r>
          </a:p>
          <a:p>
            <a:pPr algn="just">
              <a:buFontTx/>
              <a:buChar char="-"/>
            </a:pPr>
            <a:r>
              <a:rPr lang="en-US" dirty="0" smtClean="0"/>
              <a:t>Canada</a:t>
            </a:r>
          </a:p>
          <a:p>
            <a:pPr algn="just">
              <a:buFontTx/>
              <a:buChar char="-"/>
            </a:pPr>
            <a:r>
              <a:rPr lang="en-US" dirty="0" err="1" smtClean="0"/>
              <a:t>Newzealand</a:t>
            </a:r>
            <a:endParaRPr lang="en-US" dirty="0" smtClean="0"/>
          </a:p>
          <a:p>
            <a:pPr algn="just">
              <a:buFontTx/>
              <a:buChar char="-"/>
            </a:pPr>
            <a:r>
              <a:rPr lang="en-US" b="1" dirty="0" smtClean="0"/>
              <a:t>Etc.</a:t>
            </a:r>
            <a:endParaRPr lang="en-US" b="1"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International English Language Testing System (IELTS)</a:t>
            </a:r>
            <a:endParaRPr lang="en-US" sz="2800" dirty="0"/>
          </a:p>
        </p:txBody>
      </p:sp>
      <p:sp>
        <p:nvSpPr>
          <p:cNvPr id="3" name="Content Placeholder 2"/>
          <p:cNvSpPr>
            <a:spLocks noGrp="1"/>
          </p:cNvSpPr>
          <p:nvPr>
            <p:ph sz="quarter" idx="1"/>
          </p:nvPr>
        </p:nvSpPr>
        <p:spPr/>
        <p:txBody>
          <a:bodyPr>
            <a:normAutofit fontScale="92500" lnSpcReduction="10000"/>
          </a:bodyPr>
          <a:lstStyle/>
          <a:p>
            <a:pPr>
              <a:buNone/>
            </a:pPr>
            <a:r>
              <a:rPr lang="en-US" dirty="0" smtClean="0"/>
              <a:t>- To assess the English Language proficiency of non native English speakers.</a:t>
            </a:r>
          </a:p>
          <a:p>
            <a:pPr>
              <a:buFontTx/>
              <a:buChar char="-"/>
            </a:pPr>
            <a:r>
              <a:rPr lang="en-US" dirty="0" smtClean="0"/>
              <a:t>Skills Tested: Listening – 40 min, Reading – 60 min, Writing – 60 min&amp; Speaking- 10-15 min</a:t>
            </a:r>
          </a:p>
          <a:p>
            <a:pPr>
              <a:buFontTx/>
              <a:buChar char="-"/>
            </a:pPr>
            <a:r>
              <a:rPr lang="en-US" dirty="0" smtClean="0"/>
              <a:t>Paper Based Test</a:t>
            </a:r>
          </a:p>
          <a:p>
            <a:pPr>
              <a:buFontTx/>
              <a:buChar char="-"/>
            </a:pPr>
            <a:r>
              <a:rPr lang="en-US" dirty="0" smtClean="0"/>
              <a:t>Eligibility : Nil,  but Intended for non native English speakers</a:t>
            </a:r>
          </a:p>
          <a:p>
            <a:pPr>
              <a:buFontTx/>
              <a:buChar char="-"/>
            </a:pPr>
            <a:r>
              <a:rPr lang="en-US" dirty="0" smtClean="0"/>
              <a:t>Validity: 2 years</a:t>
            </a:r>
          </a:p>
          <a:p>
            <a:pPr>
              <a:buFontTx/>
              <a:buChar char="-"/>
            </a:pPr>
            <a:r>
              <a:rPr lang="en-US" dirty="0" smtClean="0"/>
              <a:t>Fee: Rs. 9300/=</a:t>
            </a:r>
          </a:p>
          <a:p>
            <a:pPr>
              <a:buFontTx/>
              <a:buChar char="-"/>
            </a:pPr>
            <a:r>
              <a:rPr lang="en-US" dirty="0" smtClean="0"/>
              <a:t>Website: www.ielts.org</a:t>
            </a:r>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Test Of  English as a Foreign Language (TOEFL)</a:t>
            </a:r>
            <a:endParaRPr lang="en-US" sz="2800" dirty="0"/>
          </a:p>
        </p:txBody>
      </p:sp>
      <p:sp>
        <p:nvSpPr>
          <p:cNvPr id="3" name="Content Placeholder 2"/>
          <p:cNvSpPr>
            <a:spLocks noGrp="1"/>
          </p:cNvSpPr>
          <p:nvPr>
            <p:ph sz="quarter" idx="1"/>
          </p:nvPr>
        </p:nvSpPr>
        <p:spPr/>
        <p:txBody>
          <a:bodyPr>
            <a:normAutofit fontScale="92500"/>
          </a:bodyPr>
          <a:lstStyle/>
          <a:p>
            <a:pPr>
              <a:buNone/>
            </a:pPr>
            <a:r>
              <a:rPr lang="en-US" dirty="0" smtClean="0"/>
              <a:t>- To assess the English Language proficiency of non native English speakers.</a:t>
            </a:r>
          </a:p>
          <a:p>
            <a:pPr>
              <a:buFontTx/>
              <a:buChar char="-"/>
            </a:pPr>
            <a:r>
              <a:rPr lang="en-US" dirty="0" smtClean="0"/>
              <a:t>Skills Tested: Listening , Reading , Writing &amp; Speaking</a:t>
            </a:r>
          </a:p>
          <a:p>
            <a:pPr>
              <a:buFontTx/>
              <a:buChar char="-"/>
            </a:pPr>
            <a:r>
              <a:rPr lang="en-US" dirty="0" smtClean="0"/>
              <a:t>Internet / Paper Based Test</a:t>
            </a:r>
          </a:p>
          <a:p>
            <a:pPr>
              <a:buFontTx/>
              <a:buChar char="-"/>
            </a:pPr>
            <a:r>
              <a:rPr lang="en-US" dirty="0" smtClean="0"/>
              <a:t>Eligibility : Nil,  but Intended for non native English speakers</a:t>
            </a:r>
          </a:p>
          <a:p>
            <a:pPr>
              <a:buFontTx/>
              <a:buChar char="-"/>
            </a:pPr>
            <a:r>
              <a:rPr lang="en-US" dirty="0" smtClean="0"/>
              <a:t>Validity: 2 years</a:t>
            </a:r>
          </a:p>
          <a:p>
            <a:pPr>
              <a:buFontTx/>
              <a:buChar char="-"/>
            </a:pPr>
            <a:r>
              <a:rPr lang="en-US" dirty="0" smtClean="0"/>
              <a:t>Fee: US$ 160 - 250</a:t>
            </a:r>
          </a:p>
          <a:p>
            <a:pPr>
              <a:buFontTx/>
              <a:buChar char="-"/>
            </a:pPr>
            <a:r>
              <a:rPr lang="en-US" dirty="0" smtClean="0"/>
              <a:t>Website</a:t>
            </a:r>
            <a:r>
              <a:rPr lang="en-US" smtClean="0"/>
              <a:t>: www.ets.org/toefl</a:t>
            </a:r>
            <a:endParaRPr lang="en-US" dirty="0" smtClean="0"/>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Graduate Record Examinations (GRE)</a:t>
            </a:r>
            <a:endParaRPr lang="en-US" sz="3600" dirty="0"/>
          </a:p>
        </p:txBody>
      </p:sp>
      <p:sp>
        <p:nvSpPr>
          <p:cNvPr id="3" name="Content Placeholder 2"/>
          <p:cNvSpPr>
            <a:spLocks noGrp="1"/>
          </p:cNvSpPr>
          <p:nvPr>
            <p:ph sz="quarter" idx="1"/>
          </p:nvPr>
        </p:nvSpPr>
        <p:spPr/>
        <p:txBody>
          <a:bodyPr>
            <a:normAutofit fontScale="92500" lnSpcReduction="10000"/>
          </a:bodyPr>
          <a:lstStyle/>
          <a:p>
            <a:pPr algn="just">
              <a:buNone/>
            </a:pPr>
            <a:r>
              <a:rPr lang="en-US" dirty="0" smtClean="0"/>
              <a:t>- Admission test to most masters &amp; doctoral programs in US Universities.</a:t>
            </a:r>
          </a:p>
          <a:p>
            <a:pPr algn="just">
              <a:buFontTx/>
              <a:buChar char="-"/>
            </a:pPr>
            <a:r>
              <a:rPr lang="en-US" dirty="0" smtClean="0"/>
              <a:t>Skills Tested: Analytical Writing, Quantitative Reasoning &amp; Verbal  Reasoning.</a:t>
            </a:r>
          </a:p>
          <a:p>
            <a:pPr algn="just">
              <a:buFontTx/>
              <a:buChar char="-"/>
            </a:pPr>
            <a:r>
              <a:rPr lang="en-US" dirty="0" smtClean="0"/>
              <a:t>Duration : 3 hr 45 min</a:t>
            </a:r>
          </a:p>
          <a:p>
            <a:pPr algn="just">
              <a:buFontTx/>
              <a:buChar char="-"/>
            </a:pPr>
            <a:r>
              <a:rPr lang="en-US" dirty="0" smtClean="0"/>
              <a:t>Computer / Paper Based Test</a:t>
            </a:r>
          </a:p>
          <a:p>
            <a:pPr algn="just">
              <a:buFontTx/>
              <a:buChar char="-"/>
            </a:pPr>
            <a:r>
              <a:rPr lang="en-US" dirty="0" smtClean="0"/>
              <a:t>Eligibility : Nil,  but Intended for Bachelor graduates</a:t>
            </a:r>
          </a:p>
          <a:p>
            <a:pPr algn="just">
              <a:buFontTx/>
              <a:buChar char="-"/>
            </a:pPr>
            <a:r>
              <a:rPr lang="en-US" dirty="0" smtClean="0"/>
              <a:t>Validity: 5 years</a:t>
            </a:r>
          </a:p>
          <a:p>
            <a:pPr algn="just">
              <a:buFontTx/>
              <a:buChar char="-"/>
            </a:pPr>
            <a:r>
              <a:rPr lang="en-US" dirty="0" smtClean="0"/>
              <a:t>Fee: US$ 185</a:t>
            </a:r>
          </a:p>
          <a:p>
            <a:pPr algn="just">
              <a:buFontTx/>
              <a:buChar char="-"/>
            </a:pPr>
            <a:r>
              <a:rPr lang="en-US" dirty="0" smtClean="0"/>
              <a:t>Website: www.ets.org/gre</a:t>
            </a:r>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Graduate Management Aptitude Test (GMAT)</a:t>
            </a:r>
            <a:endParaRPr lang="en-US" sz="3200" dirty="0"/>
          </a:p>
        </p:txBody>
      </p:sp>
      <p:sp>
        <p:nvSpPr>
          <p:cNvPr id="3" name="Content Placeholder 2"/>
          <p:cNvSpPr>
            <a:spLocks noGrp="1"/>
          </p:cNvSpPr>
          <p:nvPr>
            <p:ph sz="quarter" idx="1"/>
          </p:nvPr>
        </p:nvSpPr>
        <p:spPr/>
        <p:txBody>
          <a:bodyPr>
            <a:normAutofit fontScale="92500" lnSpcReduction="20000"/>
          </a:bodyPr>
          <a:lstStyle/>
          <a:p>
            <a:pPr algn="just">
              <a:buNone/>
            </a:pPr>
            <a:r>
              <a:rPr lang="en-US" dirty="0" smtClean="0"/>
              <a:t>- Admission test for graduate management programs ( MBA, M. Accountancy,  M. Finance ) in more than 2100 universities</a:t>
            </a:r>
          </a:p>
          <a:p>
            <a:pPr algn="just">
              <a:buFontTx/>
              <a:buChar char="-"/>
            </a:pPr>
            <a:r>
              <a:rPr lang="en-US" dirty="0" smtClean="0"/>
              <a:t>Skills Tested: Analytical Writing, Quantitative Reasoning , Verbal  Reasoning &amp; integrated reasoning.</a:t>
            </a:r>
          </a:p>
          <a:p>
            <a:pPr algn="just">
              <a:buFontTx/>
              <a:buChar char="-"/>
            </a:pPr>
            <a:r>
              <a:rPr lang="en-US" dirty="0" smtClean="0"/>
              <a:t>Duration:3 hrs 30 min</a:t>
            </a:r>
          </a:p>
          <a:p>
            <a:pPr algn="just">
              <a:buFontTx/>
              <a:buChar char="-"/>
            </a:pPr>
            <a:r>
              <a:rPr lang="en-US" dirty="0" smtClean="0"/>
              <a:t>Computer Based Test</a:t>
            </a:r>
          </a:p>
          <a:p>
            <a:pPr algn="just">
              <a:buFontTx/>
              <a:buChar char="-"/>
            </a:pPr>
            <a:r>
              <a:rPr lang="en-US" dirty="0" smtClean="0"/>
              <a:t>Eligibility : Nil,  but Intended for Bachelor graduates</a:t>
            </a:r>
          </a:p>
          <a:p>
            <a:pPr algn="just">
              <a:buFontTx/>
              <a:buChar char="-"/>
            </a:pPr>
            <a:r>
              <a:rPr lang="en-US" dirty="0" smtClean="0"/>
              <a:t>Validity: 5 years</a:t>
            </a:r>
          </a:p>
          <a:p>
            <a:pPr algn="just">
              <a:buFontTx/>
              <a:buChar char="-"/>
            </a:pPr>
            <a:r>
              <a:rPr lang="en-US" dirty="0" smtClean="0"/>
              <a:t>Fee: US$ 250</a:t>
            </a:r>
          </a:p>
          <a:p>
            <a:pPr algn="just">
              <a:buFontTx/>
              <a:buChar char="-"/>
            </a:pPr>
            <a:r>
              <a:rPr lang="en-US" dirty="0" smtClean="0"/>
              <a:t>Website: www.gmac.com</a:t>
            </a:r>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00B0F0"/>
                </a:solidFill>
              </a:rPr>
              <a:t>Thank you …</a:t>
            </a:r>
            <a:endParaRPr lang="en-US" sz="4000" dirty="0">
              <a:solidFill>
                <a:srgbClr val="00B0F0"/>
              </a:solidFill>
            </a:endParaRPr>
          </a:p>
        </p:txBody>
      </p:sp>
      <p:sp>
        <p:nvSpPr>
          <p:cNvPr id="3" name="Content Placeholder 2"/>
          <p:cNvSpPr>
            <a:spLocks noGrp="1"/>
          </p:cNvSpPr>
          <p:nvPr>
            <p:ph sz="quarter" idx="1"/>
          </p:nvPr>
        </p:nvSpPr>
        <p:spPr/>
        <p:txBody>
          <a:bodyPr>
            <a:normAutofit/>
          </a:bodyPr>
          <a:lstStyle/>
          <a:p>
            <a:pPr>
              <a:buNone/>
            </a:pPr>
            <a:endParaRPr lang="en-US" dirty="0" smtClean="0"/>
          </a:p>
          <a:p>
            <a:pPr>
              <a:buNone/>
            </a:pPr>
            <a:r>
              <a:rPr lang="en-US" dirty="0" smtClean="0">
                <a:solidFill>
                  <a:srgbClr val="00B0F0"/>
                </a:solidFill>
              </a:rPr>
              <a:t>………………… For the attention.</a:t>
            </a:r>
            <a:endParaRPr lang="en-US" dirty="0">
              <a:solidFill>
                <a:srgbClr val="00B0F0"/>
              </a:solidFill>
            </a:endParaRPr>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IT Professionals</a:t>
            </a:r>
            <a:endParaRPr lang="en-US" sz="4000" dirty="0"/>
          </a:p>
        </p:txBody>
      </p:sp>
      <p:sp>
        <p:nvSpPr>
          <p:cNvPr id="5" name="Content Placeholder 4"/>
          <p:cNvSpPr>
            <a:spLocks noGrp="1"/>
          </p:cNvSpPr>
          <p:nvPr>
            <p:ph sz="quarter" idx="1"/>
          </p:nvPr>
        </p:nvSpPr>
        <p:spPr/>
        <p:txBody>
          <a:bodyPr>
            <a:normAutofit/>
          </a:bodyPr>
          <a:lstStyle/>
          <a:p>
            <a:pPr algn="just">
              <a:buNone/>
            </a:pPr>
            <a:r>
              <a:rPr lang="en-US" dirty="0" smtClean="0"/>
              <a:t>IT  specialists are the people who create, maintain, and fix the software and hardware used to manage information. </a:t>
            </a:r>
          </a:p>
          <a:p>
            <a:pPr algn="just">
              <a:buNone/>
            </a:pPr>
            <a:r>
              <a:rPr lang="en-US" dirty="0" smtClean="0"/>
              <a:t>These people develop computer programs , set up computer networks, maintain corporate servers, build websites, and even diagnose and fix broken computers.</a:t>
            </a:r>
          </a:p>
          <a:p>
            <a:pPr>
              <a:buNone/>
            </a:pPr>
            <a:r>
              <a:rPr lang="en-US" dirty="0" smtClean="0"/>
              <a:t/>
            </a:r>
            <a:br>
              <a:rPr lang="en-US" dirty="0" smtClean="0"/>
            </a:br>
            <a:endParaRPr lang="en-US" dirty="0"/>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………….IT Professionals </a:t>
            </a:r>
            <a:endParaRPr lang="en-US" sz="4000" dirty="0"/>
          </a:p>
        </p:txBody>
      </p:sp>
      <p:sp>
        <p:nvSpPr>
          <p:cNvPr id="5" name="Content Placeholder 4"/>
          <p:cNvSpPr>
            <a:spLocks noGrp="1"/>
          </p:cNvSpPr>
          <p:nvPr>
            <p:ph sz="quarter" idx="1"/>
          </p:nvPr>
        </p:nvSpPr>
        <p:spPr/>
        <p:txBody>
          <a:bodyPr>
            <a:normAutofit lnSpcReduction="10000"/>
          </a:bodyPr>
          <a:lstStyle/>
          <a:p>
            <a:pPr algn="just">
              <a:buNone/>
            </a:pPr>
            <a:r>
              <a:rPr lang="en-US" dirty="0" smtClean="0"/>
              <a:t>The work is varied, and people in the industry typically specialize in one field such as programming or networking. The titles assigned to an IT professional will vary depending on their specialization. They may be called  s/w engineers, web developers, network administrators, and so on. As the types of job available in the industry are vast and varied, so too are the skill sets required to </a:t>
            </a:r>
          </a:p>
          <a:p>
            <a:pPr>
              <a:buNone/>
            </a:pPr>
            <a:r>
              <a:rPr lang="en-US" dirty="0" smtClean="0"/>
              <a:t>	work in a particular career. </a:t>
            </a:r>
            <a:br>
              <a:rPr lang="en-US" dirty="0" smtClean="0"/>
            </a:br>
            <a:endParaRPr lang="en-US" dirty="0"/>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IT Certifications</a:t>
            </a:r>
            <a:endParaRPr lang="en-US" sz="4000" dirty="0"/>
          </a:p>
        </p:txBody>
      </p:sp>
      <p:sp>
        <p:nvSpPr>
          <p:cNvPr id="5" name="Content Placeholder 4"/>
          <p:cNvSpPr>
            <a:spLocks noGrp="1"/>
          </p:cNvSpPr>
          <p:nvPr>
            <p:ph sz="quarter" idx="1"/>
          </p:nvPr>
        </p:nvSpPr>
        <p:spPr/>
        <p:txBody>
          <a:bodyPr>
            <a:normAutofit/>
          </a:bodyPr>
          <a:lstStyle/>
          <a:p>
            <a:pPr>
              <a:buNone/>
            </a:pPr>
            <a:endParaRPr lang="en-US" dirty="0" smtClean="0"/>
          </a:p>
          <a:p>
            <a:pPr algn="just">
              <a:buFontTx/>
              <a:buChar char="-"/>
            </a:pPr>
            <a:r>
              <a:rPr lang="en-US" dirty="0" smtClean="0"/>
              <a:t>Depends on career goals &amp; interests</a:t>
            </a:r>
          </a:p>
          <a:p>
            <a:pPr algn="just">
              <a:buFontTx/>
              <a:buChar char="-"/>
            </a:pPr>
            <a:r>
              <a:rPr lang="en-US" dirty="0" smtClean="0"/>
              <a:t>Some careers practically require certifications. </a:t>
            </a:r>
            <a:r>
              <a:rPr lang="en-US" dirty="0" err="1" smtClean="0"/>
              <a:t>Eg</a:t>
            </a:r>
            <a:r>
              <a:rPr lang="en-US" dirty="0" smtClean="0"/>
              <a:t>. Information Security . Certificates such as CISSP, SCSE, CCSA etc.</a:t>
            </a:r>
          </a:p>
          <a:p>
            <a:pPr algn="just">
              <a:buFontTx/>
              <a:buChar char="-"/>
            </a:pPr>
            <a:r>
              <a:rPr lang="en-US" dirty="0" smtClean="0"/>
              <a:t>Some professions more casual about certifications. </a:t>
            </a:r>
            <a:r>
              <a:rPr lang="en-US" dirty="0" err="1" smtClean="0"/>
              <a:t>Eg</a:t>
            </a:r>
            <a:r>
              <a:rPr lang="en-US" dirty="0" smtClean="0"/>
              <a:t>. s/w programming, database administration. Job experience and qualifications are more important here.</a:t>
            </a:r>
            <a:endParaRPr lang="en-US" dirty="0"/>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 Continuing education</a:t>
            </a:r>
            <a:endParaRPr lang="en-US" sz="4000" dirty="0"/>
          </a:p>
        </p:txBody>
      </p:sp>
      <p:sp>
        <p:nvSpPr>
          <p:cNvPr id="5" name="Content Placeholder 4"/>
          <p:cNvSpPr>
            <a:spLocks noGrp="1"/>
          </p:cNvSpPr>
          <p:nvPr>
            <p:ph sz="quarter" idx="1"/>
          </p:nvPr>
        </p:nvSpPr>
        <p:spPr/>
        <p:txBody>
          <a:bodyPr>
            <a:normAutofit/>
          </a:bodyPr>
          <a:lstStyle/>
          <a:p>
            <a:pPr algn="just">
              <a:buNone/>
            </a:pPr>
            <a:r>
              <a:rPr lang="en-US" dirty="0" smtClean="0"/>
              <a:t>Technology changes quickly, sometimes from day to day. Continuing education is a critical part of a career in IT.</a:t>
            </a:r>
          </a:p>
          <a:p>
            <a:pPr algn="just">
              <a:buNone/>
            </a:pPr>
            <a:r>
              <a:rPr lang="en-US" dirty="0" smtClean="0"/>
              <a:t> The skills demanded by employers today can quickly become obsolete tomorrow as new programming languages, changes in computer hardware, and other things pop up. Not only is it important to keep your existing skills sharp, you need to pick up new ones too.</a:t>
            </a:r>
          </a:p>
          <a:p>
            <a:pPr>
              <a:buNone/>
            </a:pPr>
            <a:endParaRPr lang="en-US" dirty="0" smtClean="0"/>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IT  - Roles</a:t>
            </a:r>
            <a:endParaRPr lang="en-US" sz="4000" dirty="0"/>
          </a:p>
        </p:txBody>
      </p:sp>
      <p:sp>
        <p:nvSpPr>
          <p:cNvPr id="3" name="Content Placeholder 2"/>
          <p:cNvSpPr>
            <a:spLocks noGrp="1"/>
          </p:cNvSpPr>
          <p:nvPr>
            <p:ph sz="quarter" idx="1"/>
          </p:nvPr>
        </p:nvSpPr>
        <p:spPr/>
        <p:txBody>
          <a:bodyPr>
            <a:normAutofit/>
          </a:bodyPr>
          <a:lstStyle/>
          <a:p>
            <a:pPr>
              <a:buNone/>
            </a:pPr>
            <a:r>
              <a:rPr lang="en-US" dirty="0" smtClean="0"/>
              <a:t>  </a:t>
            </a:r>
            <a:r>
              <a:rPr lang="en-US" dirty="0" smtClean="0">
                <a:solidFill>
                  <a:srgbClr val="00B0F0"/>
                </a:solidFill>
              </a:rPr>
              <a:t>Software Engineer</a:t>
            </a:r>
          </a:p>
          <a:p>
            <a:pPr>
              <a:buNone/>
            </a:pPr>
            <a:endParaRPr lang="en-US" dirty="0" smtClean="0"/>
          </a:p>
          <a:p>
            <a:pPr algn="just">
              <a:buNone/>
            </a:pPr>
            <a:r>
              <a:rPr lang="en-US" dirty="0" smtClean="0"/>
              <a:t>-  is a skilled professional focused on the design and creation of software.</a:t>
            </a:r>
          </a:p>
          <a:p>
            <a:pPr algn="just">
              <a:buFontTx/>
              <a:buChar char="-"/>
            </a:pPr>
            <a:r>
              <a:rPr lang="en-US" dirty="0" smtClean="0"/>
              <a:t>Skills : Java, C++, C#, </a:t>
            </a:r>
            <a:r>
              <a:rPr lang="en-US" dirty="0" err="1" smtClean="0"/>
              <a:t>.net</a:t>
            </a:r>
            <a:r>
              <a:rPr lang="en-US" dirty="0" smtClean="0"/>
              <a:t> etc.</a:t>
            </a:r>
          </a:p>
          <a:p>
            <a:pPr>
              <a:buNone/>
            </a:pPr>
            <a:endParaRPr lang="en-US" dirty="0" smtClean="0"/>
          </a:p>
          <a:p>
            <a:pPr>
              <a:buNone/>
            </a:pPr>
            <a:endParaRPr lang="en-US" dirty="0" smtClean="0"/>
          </a:p>
          <a:p>
            <a:pPr>
              <a:buNone/>
            </a:pPr>
            <a:endParaRPr lang="en-US" dirty="0" smtClean="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IT  - Roles</a:t>
            </a:r>
            <a:endParaRPr lang="en-US" sz="4000" dirty="0"/>
          </a:p>
        </p:txBody>
      </p:sp>
      <p:sp>
        <p:nvSpPr>
          <p:cNvPr id="3" name="Content Placeholder 2"/>
          <p:cNvSpPr>
            <a:spLocks noGrp="1"/>
          </p:cNvSpPr>
          <p:nvPr>
            <p:ph sz="quarter" idx="1"/>
          </p:nvPr>
        </p:nvSpPr>
        <p:spPr/>
        <p:txBody>
          <a:bodyPr>
            <a:normAutofit/>
          </a:bodyPr>
          <a:lstStyle/>
          <a:p>
            <a:pPr>
              <a:buNone/>
            </a:pPr>
            <a:r>
              <a:rPr lang="en-US" dirty="0" smtClean="0">
                <a:solidFill>
                  <a:srgbClr val="00B0F0"/>
                </a:solidFill>
              </a:rPr>
              <a:t>Database Administrators </a:t>
            </a:r>
          </a:p>
          <a:p>
            <a:pPr algn="just">
              <a:buFontTx/>
              <a:buChar char="-"/>
            </a:pPr>
            <a:r>
              <a:rPr lang="en-US" dirty="0" smtClean="0"/>
              <a:t>use database software to store and manage information. </a:t>
            </a:r>
          </a:p>
          <a:p>
            <a:pPr algn="just">
              <a:buFontTx/>
              <a:buChar char="-"/>
            </a:pPr>
            <a:r>
              <a:rPr lang="en-US" dirty="0" smtClean="0"/>
              <a:t>Usually hold  a certification for specific data base. </a:t>
            </a:r>
            <a:r>
              <a:rPr lang="en-US" dirty="0" err="1" smtClean="0"/>
              <a:t>Eg</a:t>
            </a:r>
            <a:r>
              <a:rPr lang="en-US" dirty="0" smtClean="0"/>
              <a:t>. Oracle , MCDBA</a:t>
            </a:r>
          </a:p>
          <a:p>
            <a:pPr>
              <a:buNone/>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IT  - Roles</a:t>
            </a:r>
            <a:endParaRPr lang="en-US" sz="4000" dirty="0"/>
          </a:p>
        </p:txBody>
      </p:sp>
      <p:sp>
        <p:nvSpPr>
          <p:cNvPr id="3" name="Content Placeholder 2"/>
          <p:cNvSpPr>
            <a:spLocks noGrp="1"/>
          </p:cNvSpPr>
          <p:nvPr>
            <p:ph sz="quarter" idx="1"/>
          </p:nvPr>
        </p:nvSpPr>
        <p:spPr/>
        <p:txBody>
          <a:bodyPr>
            <a:normAutofit/>
          </a:bodyPr>
          <a:lstStyle/>
          <a:p>
            <a:pPr>
              <a:buNone/>
            </a:pPr>
            <a:r>
              <a:rPr lang="en-US" dirty="0" smtClean="0">
                <a:solidFill>
                  <a:srgbClr val="00B0F0"/>
                </a:solidFill>
              </a:rPr>
              <a:t>System Administrators </a:t>
            </a:r>
          </a:p>
          <a:p>
            <a:pPr algn="just">
              <a:buFontTx/>
              <a:buChar char="-"/>
            </a:pPr>
            <a:r>
              <a:rPr lang="en-US" dirty="0" smtClean="0"/>
              <a:t>responsible for maintaining the computer systems of a company. Server management is a primary responsibility, and a System Administrator would be responsible for installing, maintaining and upgrading servers. They are also responsible for ensuring the servers are backed up, and that the server data is secure from unauthorized access. </a:t>
            </a:r>
          </a:p>
          <a:p>
            <a:pPr algn="just">
              <a:buFontTx/>
              <a:buChar char="-"/>
            </a:pPr>
            <a:r>
              <a:rPr lang="en-US" dirty="0" smtClean="0"/>
              <a:t>Certifications : Sun </a:t>
            </a:r>
            <a:r>
              <a:rPr lang="en-US" dirty="0" err="1" smtClean="0"/>
              <a:t>solaris</a:t>
            </a:r>
            <a:r>
              <a:rPr lang="en-US" dirty="0" smtClean="0"/>
              <a:t>, MCSA</a:t>
            </a: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566</TotalTime>
  <Words>1327</Words>
  <Application>Microsoft Office PowerPoint</Application>
  <PresentationFormat>On-screen Show (4:3)</PresentationFormat>
  <Paragraphs>189</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Median</vt:lpstr>
      <vt:lpstr>Career Routes for IT Professionals</vt:lpstr>
      <vt:lpstr>Information Technology </vt:lpstr>
      <vt:lpstr>IT Professionals</vt:lpstr>
      <vt:lpstr>………….IT Professionals </vt:lpstr>
      <vt:lpstr>IT Certifications</vt:lpstr>
      <vt:lpstr> Continuing education</vt:lpstr>
      <vt:lpstr>IT  - Roles</vt:lpstr>
      <vt:lpstr>IT  - Roles</vt:lpstr>
      <vt:lpstr>IT  - Roles</vt:lpstr>
      <vt:lpstr>IT  - Roles</vt:lpstr>
      <vt:lpstr>IT  - Roles</vt:lpstr>
      <vt:lpstr>IT  - Roles</vt:lpstr>
      <vt:lpstr>IT - Opportunities</vt:lpstr>
      <vt:lpstr> Govt.   Sector</vt:lpstr>
      <vt:lpstr>Private Sector</vt:lpstr>
      <vt:lpstr> Misc</vt:lpstr>
      <vt:lpstr> International Scope</vt:lpstr>
      <vt:lpstr> Further Studies in India</vt:lpstr>
      <vt:lpstr>Graduate Aptitude Test in Engineering (GATE)</vt:lpstr>
      <vt:lpstr>Common Admission Test (CAT)</vt:lpstr>
      <vt:lpstr>Further Studies  Abroad</vt:lpstr>
      <vt:lpstr>International English Language Testing System (IELTS)</vt:lpstr>
      <vt:lpstr>Test Of  English as a Foreign Language (TOEFL)</vt:lpstr>
      <vt:lpstr>Graduate Record Examinations (GRE)</vt:lpstr>
      <vt:lpstr>Graduate Management Aptitude Test (GMAT)</vt:lpstr>
      <vt:lpstr>Thank you …</vt:lpstr>
    </vt:vector>
  </TitlesOfParts>
  <Company>TPO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TPOGIT</dc:creator>
  <cp:lastModifiedBy>HP</cp:lastModifiedBy>
  <cp:revision>120</cp:revision>
  <dcterms:created xsi:type="dcterms:W3CDTF">2014-01-03T10:38:41Z</dcterms:created>
  <dcterms:modified xsi:type="dcterms:W3CDTF">2014-02-15T07:08:55Z</dcterms:modified>
</cp:coreProperties>
</file>